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94f897897840a5" /><Relationship Type="http://schemas.openxmlformats.org/officeDocument/2006/relationships/extended-properties" Target="/docProps/app.xml" Id="R135e40530e9246de" /><Relationship Type="http://schemas.openxmlformats.org/officeDocument/2006/relationships/officeDocument" Target="/ppt/presentation.xml" Id="R16e5a52fd96e4c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f854003ea424c48"/>
  </p:sldMasterIdLst>
  <p:notesMasterIdLst>
    <p:notesMasterId xmlns:r="http://schemas.openxmlformats.org/officeDocument/2006/relationships" r:id="R6686de48600d4e20"/>
  </p:notesMasterIdLst>
  <p:sldIdLst>
    <p:sldId xmlns:r="http://schemas.openxmlformats.org/officeDocument/2006/relationships" id="256" r:id="R1df078e477f845da"/>
    <p:sldId xmlns:r="http://schemas.openxmlformats.org/officeDocument/2006/relationships" id="257" r:id="R69d8e22c541242b9"/>
    <p:sldId xmlns:r="http://schemas.openxmlformats.org/officeDocument/2006/relationships" id="258" r:id="R28549b4fb4d14066"/>
    <p:sldId xmlns:r="http://schemas.openxmlformats.org/officeDocument/2006/relationships" id="259" r:id="Rfa5d188422014ded"/>
    <p:sldId xmlns:r="http://schemas.openxmlformats.org/officeDocument/2006/relationships" id="260" r:id="R77a8284d4ff44649"/>
    <p:sldId xmlns:r="http://schemas.openxmlformats.org/officeDocument/2006/relationships" id="261" r:id="R3a7cdb20ad3b4b85"/>
    <p:sldId xmlns:r="http://schemas.openxmlformats.org/officeDocument/2006/relationships" id="262" r:id="Rb01c862580364ada"/>
    <p:sldId xmlns:r="http://schemas.openxmlformats.org/officeDocument/2006/relationships" id="263" r:id="Ra1365efb9b4d420c"/>
    <p:sldId xmlns:r="http://schemas.openxmlformats.org/officeDocument/2006/relationships" id="264" r:id="R8a172daa82c145f9"/>
    <p:sldId xmlns:r="http://schemas.openxmlformats.org/officeDocument/2006/relationships" id="265" r:id="R9e539c299f21491d"/>
    <p:sldId xmlns:r="http://schemas.openxmlformats.org/officeDocument/2006/relationships" id="266" r:id="Ra763659663044f80"/>
    <p:sldId xmlns:r="http://schemas.openxmlformats.org/officeDocument/2006/relationships" id="267" r:id="Rc42d67f104e84871"/>
    <p:sldId xmlns:r="http://schemas.openxmlformats.org/officeDocument/2006/relationships" id="268" r:id="R1a1ff6d0e8dd415a"/>
    <p:sldId xmlns:r="http://schemas.openxmlformats.org/officeDocument/2006/relationships" id="269" r:id="R5925332ee0f9475a"/>
    <p:sldId xmlns:r="http://schemas.openxmlformats.org/officeDocument/2006/relationships" id="270" r:id="R2f10bcc2476e4211"/>
    <p:sldId xmlns:r="http://schemas.openxmlformats.org/officeDocument/2006/relationships" id="271" r:id="R9e38aa60532c4ac2"/>
    <p:sldId xmlns:r="http://schemas.openxmlformats.org/officeDocument/2006/relationships" id="272" r:id="R95b3252e58ba4549"/>
    <p:sldId xmlns:r="http://schemas.openxmlformats.org/officeDocument/2006/relationships" id="273" r:id="R0a7d050959af43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b48e627d22444b" /><Relationship Type="http://schemas.openxmlformats.org/officeDocument/2006/relationships/slideMaster" Target="/ppt/slideMasters/slideMaster1.xml" Id="R3f854003ea424c48" /><Relationship Type="http://schemas.openxmlformats.org/officeDocument/2006/relationships/notesMaster" Target="/ppt/notesMasters/notesMaster1.xml" Id="R6686de48600d4e20" /><Relationship Type="http://schemas.openxmlformats.org/officeDocument/2006/relationships/presProps" Target="/ppt/presProps.xml" Id="R74c825d14a994895" /><Relationship Type="http://schemas.openxmlformats.org/officeDocument/2006/relationships/tableStyles" Target="/ppt/tableStyles.xml" Id="R8476c2d3256e4867" /><Relationship Type="http://schemas.openxmlformats.org/officeDocument/2006/relationships/slide" Target="/ppt/slides/slide1.xml" Id="R1df078e477f845da" /><Relationship Type="http://schemas.openxmlformats.org/officeDocument/2006/relationships/slide" Target="/ppt/slides/slide2.xml" Id="R69d8e22c541242b9" /><Relationship Type="http://schemas.openxmlformats.org/officeDocument/2006/relationships/slide" Target="/ppt/slides/slide3.xml" Id="R28549b4fb4d14066" /><Relationship Type="http://schemas.openxmlformats.org/officeDocument/2006/relationships/slide" Target="/ppt/slides/slide4.xml" Id="Rfa5d188422014ded" /><Relationship Type="http://schemas.openxmlformats.org/officeDocument/2006/relationships/slide" Target="/ppt/slides/slide5.xml" Id="R77a8284d4ff44649" /><Relationship Type="http://schemas.openxmlformats.org/officeDocument/2006/relationships/slide" Target="/ppt/slides/slide6.xml" Id="R3a7cdb20ad3b4b85" /><Relationship Type="http://schemas.openxmlformats.org/officeDocument/2006/relationships/slide" Target="/ppt/slides/slide7.xml" Id="Rb01c862580364ada" /><Relationship Type="http://schemas.openxmlformats.org/officeDocument/2006/relationships/slide" Target="/ppt/slides/slide8.xml" Id="Ra1365efb9b4d420c" /><Relationship Type="http://schemas.openxmlformats.org/officeDocument/2006/relationships/slide" Target="/ppt/slides/slide9.xml" Id="R8a172daa82c145f9" /><Relationship Type="http://schemas.openxmlformats.org/officeDocument/2006/relationships/slide" Target="/ppt/slides/slide10.xml" Id="R9e539c299f21491d" /><Relationship Type="http://schemas.openxmlformats.org/officeDocument/2006/relationships/slide" Target="/ppt/slides/slide11.xml" Id="Ra763659663044f80" /><Relationship Type="http://schemas.openxmlformats.org/officeDocument/2006/relationships/slide" Target="/ppt/slides/slide12.xml" Id="Rc42d67f104e84871" /><Relationship Type="http://schemas.openxmlformats.org/officeDocument/2006/relationships/slide" Target="/ppt/slides/slide13.xml" Id="R1a1ff6d0e8dd415a" /><Relationship Type="http://schemas.openxmlformats.org/officeDocument/2006/relationships/slide" Target="/ppt/slides/slide14.xml" Id="R5925332ee0f9475a" /><Relationship Type="http://schemas.openxmlformats.org/officeDocument/2006/relationships/slide" Target="/ppt/slides/slide15.xml" Id="R2f10bcc2476e4211" /><Relationship Type="http://schemas.openxmlformats.org/officeDocument/2006/relationships/slide" Target="/ppt/slides/slide16.xml" Id="R9e38aa60532c4ac2" /><Relationship Type="http://schemas.openxmlformats.org/officeDocument/2006/relationships/slide" Target="/ppt/slides/slide17.xml" Id="R95b3252e58ba4549" /><Relationship Type="http://schemas.openxmlformats.org/officeDocument/2006/relationships/slide" Target="/ppt/slides/slide18.xml" Id="R0a7d050959af43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29b03c902a545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649631df03e411e" /><Relationship Type="http://schemas.openxmlformats.org/officeDocument/2006/relationships/notesMaster" Target="/ppt/notesMasters/notesMaster1.xml" Id="Rc87f888fab2f49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124ddc1b3d442b" /><Relationship Type="http://schemas.openxmlformats.org/officeDocument/2006/relationships/notesMaster" Target="/ppt/notesMasters/notesMaster1.xml" Id="R1a70d40eaaa742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e8a50b82504d14" /><Relationship Type="http://schemas.openxmlformats.org/officeDocument/2006/relationships/notesMaster" Target="/ppt/notesMasters/notesMaster1.xml" Id="R34f548164cba41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beebe2f1184671" /><Relationship Type="http://schemas.openxmlformats.org/officeDocument/2006/relationships/notesMaster" Target="/ppt/notesMasters/notesMaster1.xml" Id="Rc8b57b611baa4d2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cf84e18ad24b65" /><Relationship Type="http://schemas.openxmlformats.org/officeDocument/2006/relationships/notesMaster" Target="/ppt/notesMasters/notesMaster1.xml" Id="R95e047cc730f42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723642d557497e" /><Relationship Type="http://schemas.openxmlformats.org/officeDocument/2006/relationships/notesMaster" Target="/ppt/notesMasters/notesMaster1.xml" Id="Rbeebe04750df40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785fb1dd234360" /><Relationship Type="http://schemas.openxmlformats.org/officeDocument/2006/relationships/notesMaster" Target="/ppt/notesMasters/notesMaster1.xml" Id="R976ccaaf4c4240b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9d121e061048e8" /><Relationship Type="http://schemas.openxmlformats.org/officeDocument/2006/relationships/notesMaster" Target="/ppt/notesMasters/notesMaster1.xml" Id="R6877543ce9ce4e6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d75863660e4003" /><Relationship Type="http://schemas.openxmlformats.org/officeDocument/2006/relationships/notesMaster" Target="/ppt/notesMasters/notesMaster1.xml" Id="R2334b285784a41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42e1b2d7cc4423a" /><Relationship Type="http://schemas.openxmlformats.org/officeDocument/2006/relationships/notesMaster" Target="/ppt/notesMasters/notesMaster1.xml" Id="R1b5644f4bc38427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36624c3094249fd" /><Relationship Type="http://schemas.openxmlformats.org/officeDocument/2006/relationships/notesMaster" Target="/ppt/notesMasters/notesMaster1.xml" Id="R088b735c4692452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6ac71f542ce45f8" /><Relationship Type="http://schemas.openxmlformats.org/officeDocument/2006/relationships/notesMaster" Target="/ppt/notesMasters/notesMaster1.xml" Id="Rfee70d2fd5064f7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c498e798e004808" /><Relationship Type="http://schemas.openxmlformats.org/officeDocument/2006/relationships/notesMaster" Target="/ppt/notesMasters/notesMaster1.xml" Id="R2b25fb15a1c44fa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d88ff324650451f" /><Relationship Type="http://schemas.openxmlformats.org/officeDocument/2006/relationships/notesMaster" Target="/ppt/notesMasters/notesMaster1.xml" Id="R930c089271564b0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a22e81a50d8470a" /><Relationship Type="http://schemas.openxmlformats.org/officeDocument/2006/relationships/notesMaster" Target="/ppt/notesMasters/notesMaster1.xml" Id="Rf63f6318d5ed46b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e6efa0424f54f63" /><Relationship Type="http://schemas.openxmlformats.org/officeDocument/2006/relationships/notesMaster" Target="/ppt/notesMasters/notesMaster1.xml" Id="Rf96c137941024c8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81c909fe2db4bfe" /><Relationship Type="http://schemas.openxmlformats.org/officeDocument/2006/relationships/notesMaster" Target="/ppt/notesMasters/notesMaster1.xml" Id="R5c2d97574fe3468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9ab053f8b7a497f" /><Relationship Type="http://schemas.openxmlformats.org/officeDocument/2006/relationships/notesMaster" Target="/ppt/notesMasters/notesMaster1.xml" Id="Rdf16a285c9e240c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Sursă: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Prezentare: Încep cu locul celor două exerciții în școala alergării.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 ; https://hdl.handle.net/10344/5144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Diferența dintre exerciții este locul în care punem accentul.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 ; https://hdl.handle.net/10344/5144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Corectez pe rând, nu dau multe indicații deodată.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 ; https://worldathletics.org/personal-best/performance/jereem-richards-games-drills-develop-speed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Definiția descrie exercițiul, nu alergarea normală la viteză maximă.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 ; https://dxpprod.nsca.com/globalassets/education/nsca-coach/nsca-coach-5.4.pdf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Arăt pe imagine coapsa, gamba și locul contactului cu solul.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Trecem la următoarea treaptă când postura și alternanța se păstrează.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Distanța de 10–20 m este un exemplu didactic, nu o normă fixă.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Observăm și corectăm o singură greșeală la o încercare.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Arăt diferența față de ridicarea genunchilor: coapsa rămâne aproape sub bazin.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Călcâiul se apropie; nu forțăm atingerea și nu arcuim spatele.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Învățăm întâi flexia unei singure gambe, apoi alternanța.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Distanța este un exemplu didactic.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Nu transformăm exercițiul într-o lovire forțată a șezutei.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Cele două exerciții au accente diferite și nu se confundă.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https://worldathletics.org/en/kids-athletics/get-started?__nextLocale=en ;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O demonstrație scurtă și clară este mai ușor de urmat.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https://worldathletics.org/en/kids-athletics/get-started?__nextLocale=en ; https://fliphtml5.com/mzsrp/fuul/Atletism__S%CC%A6coala_Atletismului_-_Elemente_componente_s%CC%A6i_Metodica_i%CC%82nva%CC%86t%CC%A6a%CC%86rii./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La început, precizia este mai importantă decât viteza.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 ; https://hdl.handle.net/10344/5144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Exercițiul analitic este urmat de alergarea completă; nu pretindem că singur crește viteza de sprint.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Surse: https://fliphtml5.com/mzsrp/fuul/Atletism__S%CC%A6coala_Atletismului_-_Elemente_componente_s%CC%A6i_Metodica_i%CC%82nva%CC%86t%CC%A6a%CC%86rii./ ; https://hdl.handle.net/10344/5144 ; https://worldathletics.org/personal-best/performance/jereem-richards-games-drills-develop-speed ; https://worldathletics.org/en/kids-athletics/get-started?__nextLocale=en ; https://dxpprod.nsca.com/globalassets/education/nsca-coach/nsca-coach-5.4.pdf</a:t>
            </a:r>
          </a:p>
          <a:p xmlns:a="http://schemas.openxmlformats.org/drawingml/2006/main">
            <a:r>
              <a:t>Ilustrațiile au fost create special pentru această prezentare.</a:t>
            </a:r>
          </a:p>
          <a:p xmlns:a="http://schemas.openxmlformats.org/drawingml/2006/main">
            <a:br/>
            <a:r>
              <a:t>Prezentare: Pagina de bibliografie este pentru consultare; nu necesită prezentare orală.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0a601e058a46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f2783d443747ab" /><Relationship Type="http://schemas.openxmlformats.org/officeDocument/2006/relationships/slideLayout" Target="/ppt/slideLayouts/slideLayout1.xml" Id="Rbdad06534b6949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ad06534b6949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a3c747d41e4e9e" /><Relationship Type="http://schemas.openxmlformats.org/officeDocument/2006/relationships/image" Target="/ppt/media/image.png" Id="R253a9882abaf4ca2" /><Relationship Type="http://schemas.openxmlformats.org/officeDocument/2006/relationships/image" Target="/ppt/media/image2.png" Id="Rc3bab5d3b8bb47f0" /><Relationship Type="http://schemas.openxmlformats.org/officeDocument/2006/relationships/notesSlide" Target="/ppt/notesSlides/notesSlide1.xml" Id="R12786d98270e4f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cf09bb7a7a4beb" /><Relationship Type="http://schemas.openxmlformats.org/officeDocument/2006/relationships/image" Target="/ppt/media/image.jpeg" Id="R56d9590262ae44f9" /><Relationship Type="http://schemas.openxmlformats.org/officeDocument/2006/relationships/image" Target="/ppt/media/image2.jpeg" Id="Rb79370c1a57e4894" /><Relationship Type="http://schemas.openxmlformats.org/officeDocument/2006/relationships/notesSlide" Target="/ppt/notesSlides/notesSlide2.xml" Id="R08d6c75873f14e8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8d871bab254dc6" /><Relationship Type="http://schemas.openxmlformats.org/officeDocument/2006/relationships/image" Target="/ppt/media/image3.jpeg" Id="R864fdc4a9f184805" /><Relationship Type="http://schemas.openxmlformats.org/officeDocument/2006/relationships/notesSlide" Target="/ppt/notesSlides/notesSlide3.xml" Id="Rea25b190d40f4a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7b52ef4ff4f50" /><Relationship Type="http://schemas.openxmlformats.org/officeDocument/2006/relationships/image" Target="/ppt/media/image3.png" Id="R15122a1597a541f1" /><Relationship Type="http://schemas.openxmlformats.org/officeDocument/2006/relationships/notesSlide" Target="/ppt/notesSlides/notesSlide4.xml" Id="Rc274199c0df149c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964f9c9e7445ca" /><Relationship Type="http://schemas.openxmlformats.org/officeDocument/2006/relationships/image" Target="/ppt/media/image4.png" Id="R1335ff8b380b4c06" /><Relationship Type="http://schemas.openxmlformats.org/officeDocument/2006/relationships/notesSlide" Target="/ppt/notesSlides/notesSlide5.xml" Id="R89b751ca2f9b45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33a6673b7646e4" /><Relationship Type="http://schemas.openxmlformats.org/officeDocument/2006/relationships/image" Target="/ppt/media/image4.jpeg" Id="R728480a0d7a64ff6" /><Relationship Type="http://schemas.openxmlformats.org/officeDocument/2006/relationships/notesSlide" Target="/ppt/notesSlides/notesSlide6.xml" Id="R7e52d5e9885a417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2b80889fa44f95" /><Relationship Type="http://schemas.openxmlformats.org/officeDocument/2006/relationships/image" Target="/ppt/media/image5.jpeg" Id="R94890be1b4984bf7" /><Relationship Type="http://schemas.openxmlformats.org/officeDocument/2006/relationships/notesSlide" Target="/ppt/notesSlides/notesSlide7.xml" Id="Rb7c8b4877a51471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ecc16a8a74e31" /><Relationship Type="http://schemas.openxmlformats.org/officeDocument/2006/relationships/image" Target="/ppt/media/image6.jpeg" Id="Rfde5d7735c2f4a02" /><Relationship Type="http://schemas.openxmlformats.org/officeDocument/2006/relationships/notesSlide" Target="/ppt/notesSlides/notesSlide8.xml" Id="Rcd759056024a4e5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773a54887f46d4" /><Relationship Type="http://schemas.openxmlformats.org/officeDocument/2006/relationships/image" Target="/ppt/media/image5.png" Id="R0f662335010c423b" /><Relationship Type="http://schemas.openxmlformats.org/officeDocument/2006/relationships/notesSlide" Target="/ppt/notesSlides/notesSlide9.xml" Id="R84d5890741d94c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8c7247b666407d" /><Relationship Type="http://schemas.openxmlformats.org/officeDocument/2006/relationships/image" Target="/ppt/media/image6.png" Id="R897993306c3d4d22" /><Relationship Type="http://schemas.openxmlformats.org/officeDocument/2006/relationships/notesSlide" Target="/ppt/notesSlides/notesSlide10.xml" Id="R03b0b7c65b14446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94fc98642d4be4" /><Relationship Type="http://schemas.openxmlformats.org/officeDocument/2006/relationships/image" Target="/ppt/media/image7.jpeg" Id="R17af89765c004738" /><Relationship Type="http://schemas.openxmlformats.org/officeDocument/2006/relationships/notesSlide" Target="/ppt/notesSlides/notesSlide11.xml" Id="R8f47401c85cb477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c075b09fdc4717" /><Relationship Type="http://schemas.openxmlformats.org/officeDocument/2006/relationships/image" Target="/ppt/media/image8.jpeg" Id="R56b91a9c510d4e7b" /><Relationship Type="http://schemas.openxmlformats.org/officeDocument/2006/relationships/notesSlide" Target="/ppt/notesSlides/notesSlide12.xml" Id="Rc2b865d5c5144f8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084628f8014399" /><Relationship Type="http://schemas.openxmlformats.org/officeDocument/2006/relationships/image" Target="/ppt/media/image9.jpeg" Id="R838c8a53e4224f7b" /><Relationship Type="http://schemas.openxmlformats.org/officeDocument/2006/relationships/notesSlide" Target="/ppt/notesSlides/notesSlide13.xml" Id="Rf3eebbc0e67644b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b06236854a48d9" /><Relationship Type="http://schemas.openxmlformats.org/officeDocument/2006/relationships/image" Target="/ppt/media/image10.jpeg" Id="R75d93d4612254ba7" /><Relationship Type="http://schemas.openxmlformats.org/officeDocument/2006/relationships/image" Target="/ppt/media/image11.jpeg" Id="R4fea6c59971747de" /><Relationship Type="http://schemas.openxmlformats.org/officeDocument/2006/relationships/notesSlide" Target="/ppt/notesSlides/notesSlide14.xml" Id="Reeb2abc88e9e410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69a059af384494" /><Relationship Type="http://schemas.openxmlformats.org/officeDocument/2006/relationships/image" Target="/ppt/media/image12.jpeg" Id="R772a90b179d74fd1" /><Relationship Type="http://schemas.openxmlformats.org/officeDocument/2006/relationships/notesSlide" Target="/ppt/notesSlides/notesSlide15.xml" Id="R187e02069aa141e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041dc626f044b3" /><Relationship Type="http://schemas.openxmlformats.org/officeDocument/2006/relationships/image" Target="/ppt/media/image13.jpeg" Id="R0048f572a0d94195" /><Relationship Type="http://schemas.openxmlformats.org/officeDocument/2006/relationships/notesSlide" Target="/ppt/notesSlides/notesSlide16.xml" Id="R9222ebf0ee664d9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e5ccc05a314db9" /><Relationship Type="http://schemas.openxmlformats.org/officeDocument/2006/relationships/image" Target="/ppt/media/image14.jpeg" Id="R94562053dbd142b6" /><Relationship Type="http://schemas.openxmlformats.org/officeDocument/2006/relationships/image" Target="/ppt/media/image15.jpeg" Id="R1336994d915f40f8" /><Relationship Type="http://schemas.openxmlformats.org/officeDocument/2006/relationships/notesSlide" Target="/ppt/notesSlides/notesSlide17.xml" Id="R4de0cb6002ee481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be54c959c4277" /><Relationship Type="http://schemas.openxmlformats.org/officeDocument/2006/relationships/notesSlide" Target="/ppt/notesSlides/notesSlide18.xml" Id="R6612de69a489481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24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DC5CE9-7C2E-4DC6-A715-D6E8B5BD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693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93B65-82F2-479E-AFF4-7A26A1F5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23875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B9CED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9CEDD"/>
                </a:solidFill>
                <a:latin typeface="Arial"/>
                <a:ea typeface="Arial"/>
                <a:cs typeface="Arial"/>
              </a:rPr>
              <a:t>BAZELE GENERALE ALE ATLETISMULUI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F12CE4-2349-4DF8-883D-6ED89A009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66825"/>
            <a:ext cx="6096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Școala alergării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EC426A-EF29-49CE-B5F2-CBB88711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47900"/>
            <a:ext cx="6191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FFAA82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FFAA82"/>
                </a:solidFill>
                <a:latin typeface="Arial"/>
                <a:ea typeface="Arial"/>
                <a:cs typeface="Arial"/>
              </a:rPr>
              <a:t>Genunchii sus și pendularea gambelor înapoi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405686-76CE-4285-8292-9CEFC197B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00475"/>
            <a:ext cx="1952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693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45D75E-E2FD-400B-87E8-B5C00F67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76725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Conf. dr. Vizitiu Lakhdari Elena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43C52A-4664-4356-8461-1ACF323D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714875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Bolohan Claudiu-Robert · KMS I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3a9882abaf4ca2"/>
          <a:stretch xmlns:a="http://schemas.openxmlformats.org/drawingml/2006/main"/>
        </p:blipFill>
        <p:spPr>
          <a:xfrm xmlns:a="http://schemas.openxmlformats.org/drawingml/2006/main">
            <a:off x="7515225" y="1743075"/>
            <a:ext cx="1866900" cy="2800350"/>
          </a:xfrm>
          <a:prstGeom xmlns:a="http://schemas.openxmlformats.org/drawingml/2006/main" prst="rect">
            <a:avLst/>
          </a:prstGeom>
        </p:spPr>
      </p:pic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bab5d3b8bb47f0"/>
          <a:stretch xmlns:a="http://schemas.openxmlformats.org/drawingml/2006/main"/>
        </p:blipFill>
        <p:spPr>
          <a:xfrm xmlns:a="http://schemas.openxmlformats.org/drawingml/2006/main">
            <a:off x="9544050" y="1743075"/>
            <a:ext cx="1866900" cy="28003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4157C3-63E2-4CD3-B7DC-8E02BF0C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18172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9D4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9D4DF"/>
                </a:solidFill>
                <a:latin typeface="Arial"/>
                <a:ea typeface="Arial"/>
                <a:cs typeface="Arial"/>
              </a:rPr>
              <a:t>SURSA  Zanca, Școala atletismului, capitolul „Școala alergării”</a:t>
            </a:r>
          </a:p>
        </p:txBody>
      </p:sp>
    </p:spTree>
    <p:extLst>
      <p:ext uri="{BB962C8B-B14F-4D97-AF65-F5344CB8AC3E}">
        <p14:creationId xmlns:p14="http://schemas.microsoft.com/office/powerpoint/2010/main" val="17372361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301B6A-EF4E-4FE2-AF67-039B8BA5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CCAEE9-71B8-4327-BDC3-076A4BE8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INTRODUCERE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2A2C40-20E7-4A82-AAB6-014AFF8BE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Două exerciții din școala alergării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287665-FBCD-44E2-A02C-70EF6E0A0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1C84A-D21B-4885-B09C-18F0F727F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Zanca, pp. 67–70; Whelan et al. (2016)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2DF25E-B7E1-4E1D-AE1C-C414E50AE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63FD1F-A98B-46AE-9A3B-DFEEFFDD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10572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24354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54B"/>
                </a:solidFill>
                <a:latin typeface="Arial"/>
                <a:ea typeface="Arial"/>
                <a:cs typeface="Arial"/>
              </a:rPr>
              <a:t>Exersăm separat părți ale pasului alergător, apoi revenim la alergarea obișnuită.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d9590262ae44f9"/>
          <a:stretch xmlns:a="http://schemas.openxmlformats.org/drawingml/2006/main"/>
        </p:blipFill>
        <p:spPr>
          <a:xfrm xmlns:a="http://schemas.openxmlformats.org/drawingml/2006/main">
            <a:off x="1591586" y="2790825"/>
            <a:ext cx="1484078" cy="2838450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9370c1a57e4894"/>
          <a:stretch xmlns:a="http://schemas.openxmlformats.org/drawingml/2006/main"/>
        </p:blipFill>
        <p:spPr>
          <a:xfrm xmlns:a="http://schemas.openxmlformats.org/drawingml/2006/main">
            <a:off x="8827802" y="2790825"/>
            <a:ext cx="1680145" cy="28384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962832-566F-458C-9268-0C9D84237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124200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COAPSA ÎN FAȚĂ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F093A9-3D9C-4DBB-A3F8-D0E4C27B4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333875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GAMBA ÎN SPATE</a:t>
            </a:r>
          </a:p>
        </p:txBody>
      </p:sp>
    </p:spTree>
    <p:extLst>
      <p:ext uri="{BB962C8B-B14F-4D97-AF65-F5344CB8AC3E}">
        <p14:creationId xmlns:p14="http://schemas.microsoft.com/office/powerpoint/2010/main" val="12793677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C36F18-A02A-4CF7-86DB-4A660D5EA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2F8DFF-07D2-4B00-8002-791EF43D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METODICA ÎNVĂȚĂRII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D3F004-0487-4180-B952-3A1D8F5A8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Mai întâi forma, apoi ritmul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FD8A88-53C2-42D1-8472-00287AD46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B9242C-6B95-456A-9638-A7257DB7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Zanca, pp. 67–70; Whelan et al. (2016)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6FB1A-A682-4694-8900-5450BB969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A71FE7-7D13-474B-848E-64FBB7F31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06F0A-53DF-4656-9F49-7B350611F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6954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Demonstrezi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404833-F29A-41C7-886C-FDBE8860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1431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Arăți mișcarea din profil și numești un reper.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0BB43A-3CFB-4888-ACE8-4AB45BD0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591927-E64D-4D06-868B-18EF9036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86702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Descompui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9F525F-5A34-4697-9ED3-E92C14F3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31470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Începi pe loc sau din mers, câte un picior.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E58AEA-8BF3-4DCB-BEDF-47B49C9CD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73BEB9-40C5-46E9-9079-14A947F1E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03860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Legi mișcările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6EB778-5834-4CA4-9030-5FFB9EB5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48627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Treci la alternanță și deplasare scurtă.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4fdc4a9f184805"/>
          <a:stretch xmlns:a="http://schemas.openxmlformats.org/drawingml/2006/main"/>
        </p:blipFill>
        <p:spPr>
          <a:xfrm xmlns:a="http://schemas.openxmlformats.org/drawingml/2006/main">
            <a:off x="8481765" y="2152650"/>
            <a:ext cx="2057896" cy="3476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7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B0D48A-2CA6-438C-98F0-7CD3F2BA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EDD8C9-93F0-4503-8683-E7C9EC3EB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EXERCIȚIUL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7FAC12-3589-47F3-814B-E43296F31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Alergarea cu genunchii sus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B6F65A-1D90-4BF1-A444-60118068D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EACF9A-D7FC-4D87-86B5-2EA9A68B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Zanca, pp. 69–70; World Athletics (2021)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0616BD-9EF0-45FB-A7F9-A36A65601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EB9BFC-F50E-4FC5-81A9-85A774DE8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5819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Pașii sunt scurți și ritmici.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775C32-BCF6-47CE-A78A-54D48CC6A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56578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24354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54B"/>
                </a:solidFill>
                <a:latin typeface="Arial"/>
                <a:ea typeface="Arial"/>
                <a:cs typeface="Arial"/>
              </a:rPr>
              <a:t>Coapsele urcă alternativ în față, spre orizontală.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A59464-5630-4DD7-A7C8-515666832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6578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Accentul cade pe partea din față a pasului.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122a1597a541f1"/>
          <a:stretch xmlns:a="http://schemas.openxmlformats.org/drawingml/2006/main"/>
        </p:blipFill>
        <p:spPr>
          <a:xfrm xmlns:a="http://schemas.openxmlformats.org/drawingml/2006/main">
            <a:off x="7591425" y="1724025"/>
            <a:ext cx="2781300" cy="41719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348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E48CAB-563D-49DB-B040-179FD6B9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BCAFE-FFD3-4782-9A3B-28CA2D2E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GENUNCHII SUS · TEHNICĂ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22981-3374-43C7-8D21-2713E5AC5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Postură, ridicare, revenire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AAA4FE-B549-4E8C-BBBF-5C16DA3B6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DFF2EB-DB6B-4B4A-81F9-BC62FF56C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Zanca, pp. 69–70; NSCA Coach, vol. 5(4)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F06C0-C2B3-4E4A-928E-0A76D1E8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DBE81E-FFAB-4D88-9D6D-645508039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8B4B98-0AB5-4C12-9B5B-45430595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75260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Rămâi înalt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81E170-AF8D-4481-A612-E4D14E3F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20027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Trunchiul este stabil, privirea înainte.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1F370-CDE1-4E41-BE3A-7DDA6BAF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6227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146DC2-B886-46E6-83FA-EA6A27002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6227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Ridică coapsa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120C5A-8F73-4627-96FA-0245A723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40995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Gamba rămâne sub genunchi.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7F67A9-D1D5-4C99-8EED-A743D43D7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D5A787-2F11-421B-96C4-059755BE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1719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Coboară activ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95FB3C-2BC6-46DF-9DC6-F88295173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6196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Piciorul revine aproape sub bazin.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35ff8b380b4c06"/>
          <a:stretch xmlns:a="http://schemas.openxmlformats.org/drawingml/2006/main"/>
        </p:blipFill>
        <p:spPr>
          <a:xfrm xmlns:a="http://schemas.openxmlformats.org/drawingml/2006/main">
            <a:off x="8110538" y="1695450"/>
            <a:ext cx="2724150" cy="40862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711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24E8E5-7428-453C-B6E1-C98832EA5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8A4157-4318-4B04-A8DA-1CEE04E18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GENUNCHII SUS · METODICĂ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FD8B1D-75D2-4B96-9739-55411F484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Învățare: primele trei trepte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8C80DF-D472-4EA0-A778-40B83263C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0E28B0-19B3-4A4E-B261-B4871280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Progresie adaptată după Zanca, pp. 69–70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9F9A24-3302-4C2D-A201-9FF1BBA24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E140F3-FEDE-4E03-8E0D-B95947CC3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37F95F-6FC2-47AD-BCF1-38897618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7335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Pe loc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286D7D-4E32-4FEC-A9C9-440801894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1812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Ridicări alternative, fără grabă.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3D8340-A4EE-47E7-B6A8-175CBBC49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6227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D21828-49EC-4C0B-AD09-C20B333A5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6227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Din mers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3B4EDB-375D-45A5-9477-82A45D33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40995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Adăugăm mișcarea brațelor.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C588CC-1B86-4AAE-BD52-216C83FE6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8181E2-961A-40E1-B450-1EB7D40D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19100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Cu joc de gleznă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4B9ABB-DA1B-4565-8B65-AA38DF6E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63867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Un genunchi sus la 3–4 timpi.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8480a0d7a64ff6"/>
          <a:stretch xmlns:a="http://schemas.openxmlformats.org/drawingml/2006/main"/>
        </p:blipFill>
        <p:spPr>
          <a:xfrm xmlns:a="http://schemas.openxmlformats.org/drawingml/2006/main">
            <a:off x="8324582" y="1866900"/>
            <a:ext cx="2334161" cy="3943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979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B6265-D899-4B2F-B83B-2F2172C0B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3FDB8-04CB-42CE-8828-F5A542CA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GENUNCHII SUS · METODICĂ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D0F713-9FD1-424D-9921-BC35D6323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Învățare: ritm și deplasare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C73812-9A8C-4F1E-8874-C65B1DE3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B3E8D4-E922-4569-BDF2-991E5234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Progresie adaptată după Zanca, pp. 69–70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BC3289-C677-402C-890C-DF81D6AE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0E3931-5584-4A8C-8B52-FFAEDAFD4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452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85BD8E-AFED-4233-AF45-D1B727D51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91452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Alergare pe loc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74DC1A-4E10-4322-89A2-E7AEFD4AE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36220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Păstrăm postura și ritmul.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71C2C9-9A96-4BB0-BD0E-EFD932572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3E2DC3-C1A0-48D1-8D1E-F6C34E517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28612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Cu deplasare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DF8ED2-04A2-4033-9F2D-A6BFA4369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73380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10–20 m, apoi alergare ușoară.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D384C5-A764-41C9-B43E-7D56AF2EA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666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Criteriul de trecere: mișcarea rămâne controlată.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890be1b4984bf7"/>
          <a:stretch xmlns:a="http://schemas.openxmlformats.org/drawingml/2006/main"/>
        </p:blipFill>
        <p:spPr>
          <a:xfrm xmlns:a="http://schemas.openxmlformats.org/drawingml/2006/main">
            <a:off x="8422352" y="1714500"/>
            <a:ext cx="2424371" cy="4095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584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44104B-C3E7-49DC-A35E-57E5ACA0E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1A0531-9420-4F0B-9CFA-41005350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OBSERVARE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C98ED4-38BE-41DE-B77E-E4725987B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Ce corectăm la genunchii sus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0AE09F-1740-4B34-8E8B-478A21FF4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6CE53B-7BF6-48B0-AAE4-341A7ECF2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Zanca, pp. 69–70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6FE876-95E1-434D-A287-5A9FADBEB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7E75A2-9361-4D9F-9B9E-6281E7AA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B60410-35F7-43A5-936C-416B55C9C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6954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Trunchiul cade înapoi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4F2DD3-ABB9-44E2-8E83-95C09C1F0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1431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Cerem poziție înaltă și privirea înainte.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8148F3-2783-4354-BC64-83EB83C94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C5BF56-DABA-4B40-8249-694EE7339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86702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Pasul devine prea lung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19E502-519C-4478-8DB0-F99D3C34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31470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Piciorul trebuie să revină sub bazin.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F40949-0853-41B4-9517-B6BCC1B14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560B0A-56DD-486C-9743-07551FC3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03860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Ritmul strică mișcarea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E2DA1B-D79A-497F-A310-E7F425A1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48627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Revenim la mers sau la alergare pe loc.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5d7735c2f4a02"/>
          <a:stretch xmlns:a="http://schemas.openxmlformats.org/drawingml/2006/main"/>
        </p:blipFill>
        <p:spPr>
          <a:xfrm xmlns:a="http://schemas.openxmlformats.org/drawingml/2006/main">
            <a:off x="8481132" y="1914525"/>
            <a:ext cx="2002011" cy="3829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568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5B1409-E33B-4F3D-A665-13B1DB2C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693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3DF7AF-DB9F-4053-9B9D-B44C816B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EXERCIȚIUL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69A6F2-F257-4F5C-8185-E4B01A49A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Pendularea gambelor înapoi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86076C-03B7-4454-99BC-8E425999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A6D7F6-7B78-4F8F-9FCB-04203B62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Zanca, pp. 67–68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418E28-1707-40D1-8B3B-89EDDD17B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6BEBCB-AC9F-4D7B-B314-B94FB16F4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5762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Pașii sunt scurți și controlați.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9754F5-38CE-49E6-B793-F73B598E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57531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24354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54B"/>
                </a:solidFill>
                <a:latin typeface="Arial"/>
                <a:ea typeface="Arial"/>
                <a:cs typeface="Arial"/>
              </a:rPr>
              <a:t>Gamba se îndoaie spre coapsă, iar călcâiul se apropie de șezută.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F480E0-44D5-4400-9589-13BEA3A3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57531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Accentul cade în partea din spate a pasului.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662335010c423b"/>
          <a:stretch xmlns:a="http://schemas.openxmlformats.org/drawingml/2006/main"/>
        </p:blipFill>
        <p:spPr>
          <a:xfrm xmlns:a="http://schemas.openxmlformats.org/drawingml/2006/main">
            <a:off x="7591425" y="1724025"/>
            <a:ext cx="2781300" cy="41719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725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0B4F37-326C-4518-86D6-9CCE27B7F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693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E4813-A3C4-43C1-A7D9-34B6F970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PENDULAREA GAMBELOR · TEHNICĂ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BAA96D-09D7-4CBD-A377-1B1C35FD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Coapsă stabilă, gambă în mișcare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9D307B-5EB8-47DE-9FF6-49792286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795AD2-FE76-401E-B3BA-BACA2AB9C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Zanca, pp. 67–68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3CF854-9BA9-4B95-8D69-493369FB4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9B073-5104-4D05-AA38-1A731BC68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DF679C-6F3C-4B09-B14D-E5150E935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75260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Coapsa rămâne jos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244C65-0345-49B9-97FE-E2C61BD5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20027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Genunchiul nu urcă mult în față.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284D87-0A2A-425F-A051-34D92BA6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6227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46D74D-5AD7-496E-995C-557B5201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6227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Gamba se flectează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ED188D-41B4-4686-B6EC-D62F0A19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40995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Călcâiul se apropie de șezută.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7CB304-F191-4E61-AD5A-182DB3946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CCFD5C-B151-4DDA-8561-174AF8CAE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1719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Trunchiul rămâne aliniat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ADC763-E130-4C59-82E9-ECFCE1EE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6196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Brațele se mișcă natural.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7993306c3d4d22"/>
          <a:stretch xmlns:a="http://schemas.openxmlformats.org/drawingml/2006/main"/>
        </p:blipFill>
        <p:spPr>
          <a:xfrm xmlns:a="http://schemas.openxmlformats.org/drawingml/2006/main">
            <a:off x="8110538" y="1695450"/>
            <a:ext cx="2724150" cy="40862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711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CFDEEA-3B14-41A8-BDEA-9A266E93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693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008869-B848-4F9D-BCB2-84AE64E2D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PENDULAREA GAMBELOR · METODICĂ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E0D341-A257-4678-B890-0952FF50E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Învățare: primele trei trepte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CDB3DE-537E-400A-9F88-82EDA2CF6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ABC2E5-077E-4FF6-8A17-B988921B2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Progresie adaptată după Zanca, pp. 67–69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0C0ACA-FB5D-4713-A68D-221EEC719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BC2367-20C1-4006-8B63-28A412BD9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D766BB-BE8C-4AD4-B89C-C6AE1C1A5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7335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Un picior, pe loc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C7AFE-2190-49BA-AB68-4CC45456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1812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Folosim sprijin pentru echilibru.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BA4E42-5BA1-4CF3-B517-D740B1B45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6227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12BBF8-47A8-471E-BED2-3D89611ED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6227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Alternativ pe loc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7FD3CD-DE87-4652-9F41-846F9D22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40995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Mișcarea rămâne lentă și simetrică.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DF64B0-44B5-407B-A942-4B48FE5B4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CA6106-0EC5-4095-806B-59587825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19100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Cu joc de gleznă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DF6ED4-118B-4E6B-9FD1-58D06248D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63867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O pendulare la 3–4 timpi.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af89765c004738"/>
          <a:stretch xmlns:a="http://schemas.openxmlformats.org/drawingml/2006/main"/>
        </p:blipFill>
        <p:spPr>
          <a:xfrm xmlns:a="http://schemas.openxmlformats.org/drawingml/2006/main">
            <a:off x="8324582" y="1866900"/>
            <a:ext cx="2334161" cy="3943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404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AFE2F1-9BB8-45D7-8510-2DC755C32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693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704FE6-3B63-49C5-A713-BF6B549C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PENDULAREA GAMBELOR · METODICĂ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E6CDAA-D7E9-4001-8AB7-9C2062CA2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Învățare: deplasare și ritm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D25E0C-3FFB-4B37-A786-F09F8E51E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A3365A-2B71-4073-8BF9-BDD2DAD5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Progresie adaptată după Zanca, pp. 67–69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60A0A1-D4CB-47D8-A355-118EB118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25BA0C-EEA9-428F-8312-DC45E223F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452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F1B33-C982-4827-A44F-238F030F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91452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Deplasare lentă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2C5AFA-3C35-4397-9F7E-E087A6D4D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36220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Pași scurți, trunchi aliniat.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746638-D36C-496D-8703-921B50649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6817A9-DF9A-4812-A9D5-400EBDC23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28612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Tempo moderat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2A1F8F-67ED-48D0-8AD7-43BAAE849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73380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10–20 m, apoi alergare ușoară.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FE3628-4876-4B04-A6BE-FAF180DE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67722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Criteriul de trecere: flexie relaxată și simetrică.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b91a9c510d4e7b"/>
          <a:stretch xmlns:a="http://schemas.openxmlformats.org/drawingml/2006/main"/>
        </p:blipFill>
        <p:spPr>
          <a:xfrm xmlns:a="http://schemas.openxmlformats.org/drawingml/2006/main">
            <a:off x="8422352" y="1714500"/>
            <a:ext cx="2424371" cy="4095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77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6E718C-0521-4298-8EC1-3815A43DE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693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176C82-B082-471D-8B4E-B9C61E160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OBSERVARE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F0E695-4150-4171-A367-FC218578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Ce corectăm la pendulare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CA9361-622A-4D2F-9E6A-53660BE3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0A2B9-8FB4-4E08-8604-A1B72D5B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Zanca, pp. 67–68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270316-72DD-4227-A869-23B117312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E749C4-0E2B-419F-B69A-BD8F7C8B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AA936F-C6B5-44DE-9949-86336B91F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6954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Coapsa fuge înainte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725E83-3AAB-4D10-8436-C787F47F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1431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Cerem genunchii aproape sub bazin.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8C76DD-C9F7-4FCF-B42D-ACD275BE0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AD7C69-9C10-42D0-ABBD-400F93FA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867025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Spatele se arcuiește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491253-A71C-4DBE-8B29-885E78729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314700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Scădem ritmul și realiniem trunchiul.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2A9574-D96B-4FF7-AD7D-CB3E5E000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69023D-0768-4E54-B107-EE257FB89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03860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Călcâiul lovește forțat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458404-A130-4BFD-AFE4-F8BAD33A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48627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Căutăm flexie relaxată, fără lovire.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8c8a53e4224f7b"/>
          <a:stretch xmlns:a="http://schemas.openxmlformats.org/drawingml/2006/main"/>
        </p:blipFill>
        <p:spPr>
          <a:xfrm xmlns:a="http://schemas.openxmlformats.org/drawingml/2006/main">
            <a:off x="8348885" y="1914525"/>
            <a:ext cx="2266505" cy="3829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521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3AE1DC-CF2C-4A11-8624-EF7011BE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4F85A-EC5F-45C4-8DEA-5022983FD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COMPARAȚIE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4BDC24-4811-4A93-B894-75BC68B06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Diferența se vede din profil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5CF565-341E-4BA4-9817-C48089A76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76A7A9-457D-42A5-BFAA-E75FCF1CC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Zanca, pp. 67–70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BC9FD4-49FF-4780-B230-61254AA62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d93d4612254ba7"/>
          <a:stretch xmlns:a="http://schemas.openxmlformats.org/drawingml/2006/main"/>
        </p:blipFill>
        <p:spPr>
          <a:xfrm xmlns:a="http://schemas.openxmlformats.org/drawingml/2006/main">
            <a:off x="1942994" y="1847850"/>
            <a:ext cx="1857588" cy="3552825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ea6c59971747de"/>
          <a:stretch xmlns:a="http://schemas.openxmlformats.org/drawingml/2006/main"/>
        </p:blipFill>
        <p:spPr>
          <a:xfrm xmlns:a="http://schemas.openxmlformats.org/drawingml/2006/main">
            <a:off x="8230612" y="1847850"/>
            <a:ext cx="2103001" cy="355282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87A5E9-9077-4BC6-B299-F5685338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10200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COAPSA ÎN FAȚĂ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A9285B-9DE6-4E90-A1C7-E02EBE50E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5410200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GAMBA ÎN SPATE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0D6DB2-5DEC-4A64-8564-86564235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2676525"/>
            <a:ext cx="2038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Genunchii sus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A06451-E3BF-416F-97A1-9C3215D2C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4057650"/>
            <a:ext cx="2038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Pendularea</a:t>
            </a:r>
          </a:p>
        </p:txBody>
      </p:sp>
    </p:spTree>
    <p:extLst>
      <p:ext uri="{BB962C8B-B14F-4D97-AF65-F5344CB8AC3E}">
        <p14:creationId xmlns:p14="http://schemas.microsoft.com/office/powerpoint/2010/main" val="74389847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D0424F-A86B-4483-9B48-3B937EE5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731DD-72AC-430D-9604-5D17C60DD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PREDARE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AE98A2-DCC9-4F35-BE0C-4E4BCFD89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Reguli generale: organizarea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30F99D-CAE1-42F0-81DC-9BBF3C3D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F80A9B-26C5-477F-A084-35AFE1DA8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World Athletics, Practitioner Handbook; Zanca, pp. 67–70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E7ACAB-227F-426F-8B65-2F6C31D69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2FB3F1-1000-49DE-BCD9-3ACCA4421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406A1E-5A43-45EC-B24B-2EC71819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9240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Pregătim corpul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07ED76-6E48-4AB1-BF5A-1FC9A3AB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3717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Începem după încălzire, într-un culoar liber.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D0A6CE-4BEB-484B-A032-9C2DDF56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EBED58-0130-404D-A276-486C8B08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4099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Arătăm mișcarea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D8718E-4BCD-41A7-A1CB-C72A65B53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8576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Demonstrația din profil face poziția piciorului vizibilă.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2a90b179d74fd1"/>
          <a:stretch xmlns:a="http://schemas.openxmlformats.org/drawingml/2006/main"/>
        </p:blipFill>
        <p:spPr>
          <a:xfrm xmlns:a="http://schemas.openxmlformats.org/drawingml/2006/main">
            <a:off x="8401050" y="1795266"/>
            <a:ext cx="2390775" cy="403899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6711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D62B9C-BA99-4883-9933-3F059818A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25E89-75A9-455E-9CFD-7FDDF9E7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PREDARE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3FC658-8316-4FD0-8D5C-1F462A1B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Reguli generale: progresia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53858-3B72-41CF-9250-E48143C0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2D069E-A4AE-432F-91A0-3F953DA3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World Athletics, Practitioner Handbook; Zanca, pp. 67–70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75711B-E216-4639-8041-B33C34E7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B35D6B-D742-45E8-B157-0349CB6A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374AC8-152D-4F34-8FE5-971A112C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9240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Lucrăm pe ambele picioare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3507B7-B0D7-4C18-80FE-C764DCE9D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3717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Serii scurte, cu pauze între încercări.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8E740A-DEBB-4C1A-B8A9-1F0C978E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9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73FDCC-DEB7-4A93-BA89-BBE3EDA6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409950"/>
            <a:ext cx="594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Accelerăm treptat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FC92C2-7074-4081-ACAB-C6C911F0E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857625"/>
            <a:ext cx="5943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Calitatea mișcării decide când creștem ritmul.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48f572a0d94195"/>
          <a:stretch xmlns:a="http://schemas.openxmlformats.org/drawingml/2006/main"/>
        </p:blipFill>
        <p:spPr>
          <a:xfrm xmlns:a="http://schemas.openxmlformats.org/drawingml/2006/main">
            <a:off x="8401050" y="1795266"/>
            <a:ext cx="2390775" cy="403899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9713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FC51F1-4CEA-481F-9C93-ECA3C410B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151CFE-6F20-4E76-A0D8-515ADF9AB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APLICARE ÎN LECȚIE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F47E7D-DE2A-4836-BC0C-02060EAE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Cum le legăm de alergare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1033A-8A2A-44B9-9B9E-9B9152528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8DC998-26F1-4AB2-A90E-24AA077F7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Zanca, pp. 67–70; Whelan et al. (2016)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01716F-901E-4FF4-AFE1-8FCF8C2B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FD78F6-DD38-49D3-B3C1-587C7D38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34004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Joc de gleznă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0B851B-3576-4775-BD7A-CAF8AB7B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047875"/>
            <a:ext cx="76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0401F9-4A9E-451B-8686-B870D95CE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047875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Exercițiul ales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B25FC2-6496-48E5-B141-6B8390FB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047875"/>
            <a:ext cx="76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E9693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E96938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6896FF-C6F7-4F2E-8887-D8B3FD750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2047875"/>
            <a:ext cx="304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Alergare ușoară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562053dbd142b6"/>
          <a:stretch xmlns:a="http://schemas.openxmlformats.org/drawingml/2006/main"/>
        </p:blipFill>
        <p:spPr>
          <a:xfrm xmlns:a="http://schemas.openxmlformats.org/drawingml/2006/main">
            <a:off x="3383025" y="3390900"/>
            <a:ext cx="1358775" cy="2295525"/>
          </a:xfrm>
          <a:prstGeom xmlns:a="http://schemas.openxmlformats.org/drawingml/2006/main" prst="rect">
            <a:avLst/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36994d915f40f8"/>
          <a:stretch xmlns:a="http://schemas.openxmlformats.org/drawingml/2006/main"/>
        </p:blipFill>
        <p:spPr>
          <a:xfrm xmlns:a="http://schemas.openxmlformats.org/drawingml/2006/main">
            <a:off x="7393050" y="3390900"/>
            <a:ext cx="1358775" cy="2295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8844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C3B76C-D8DF-4AE0-8A37-F29D16CF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357DD8-BDCE-4143-BDB6-D95B9331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BIBLIOGRAFIE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246D4A-67EB-4D42-954E-F0234E254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010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3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243B"/>
                </a:solidFill>
                <a:latin typeface="Arial"/>
                <a:ea typeface="Arial"/>
                <a:cs typeface="Arial"/>
              </a:rPr>
              <a:t>Sursele folosite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919849-EA80-4D1B-930E-17BA62B8B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007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0E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864FC1-579B-4D13-BAA3-55E949A9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779"/>
                </a:solidFill>
                <a:latin typeface="Arial"/>
                <a:ea typeface="Arial"/>
                <a:cs typeface="Arial"/>
              </a:rPr>
              <a:t>SURSA  Zanca; Whelan et al.; World Athletics; NSCA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B64D5D-F595-4C4C-B5BC-DEB2C35F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7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779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676610-C507-4750-A599-91A034FD3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04975"/>
            <a:ext cx="533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D204AA-3BB4-459A-A5C3-D113C28D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704975"/>
            <a:ext cx="10096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4354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4354B"/>
                </a:solidFill>
                <a:latin typeface="Arial"/>
                <a:ea typeface="Arial"/>
                <a:cs typeface="Arial"/>
              </a:rPr>
              <a:t>Zanca, R. Școala atletismului: Elemente componente și metodica învățării, pp. 67–70.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A98857-ACDA-4779-AF6D-86797CA4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533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8204A0-8259-42FF-BB55-597A936D2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533650"/>
            <a:ext cx="10096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4354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4354B"/>
                </a:solidFill>
                <a:latin typeface="Arial"/>
                <a:ea typeface="Arial"/>
                <a:cs typeface="Arial"/>
              </a:rPr>
              <a:t>Whelan, N., Kenny, I. C. &amp; Harrison, A. J. (2016). International Journal of Sports Science &amp; Coaching, 11(2).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098DF3-EABF-4BBF-9D49-FE0D618F9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533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2F7D7D-F685-4FD3-A9E6-C242F056C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362325"/>
            <a:ext cx="10096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4354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4354B"/>
                </a:solidFill>
                <a:latin typeface="Arial"/>
                <a:ea typeface="Arial"/>
                <a:cs typeface="Arial"/>
              </a:rPr>
              <a:t>World Athletics (2021). Jereem Richards’ games and drills to help develop speed.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31D211-A849-4EB1-8266-FA1C8777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33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985A2C-7E5E-49FA-A389-ECC6677BE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191000"/>
            <a:ext cx="10096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4354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4354B"/>
                </a:solidFill>
                <a:latin typeface="Arial"/>
                <a:ea typeface="Arial"/>
                <a:cs typeface="Arial"/>
              </a:rPr>
              <a:t>World Athletics. Kids’ Athletics: Practitioner Handbook.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176925-E137-4581-905A-EDA342E4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9675"/>
            <a:ext cx="533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9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69A9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5E03E2-D304-4B52-86D1-2E639490A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019675"/>
            <a:ext cx="10096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4354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4354B"/>
                </a:solidFill>
                <a:latin typeface="Arial"/>
                <a:ea typeface="Arial"/>
                <a:cs typeface="Arial"/>
              </a:rPr>
              <a:t>NSCA. NSCA Coach, vol. 5, nr. 4.</a:t>
            </a:r>
          </a:p>
        </p:txBody>
      </p:sp>
    </p:spTree>
    <p:extLst>
      <p:ext uri="{BB962C8B-B14F-4D97-AF65-F5344CB8AC3E}">
        <p14:creationId xmlns:p14="http://schemas.microsoft.com/office/powerpoint/2010/main" val="2791268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2026-10-07T08:59:42.8990000Z</dcterms:created>
  <dcterms:modified xsi:type="dcterms:W3CDTF">2026-10-07T08:59:42.8990000Z</dcterms:modified>
</coreProperties>
</file>